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8885D-46CD-4886-B66E-A5EE8A216C30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AA37E-6A92-4ED5-B016-BFE1306E6A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5954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8885D-46CD-4886-B66E-A5EE8A216C30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AA37E-6A92-4ED5-B016-BFE1306E6A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6990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8885D-46CD-4886-B66E-A5EE8A216C30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AA37E-6A92-4ED5-B016-BFE1306E6A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3700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8885D-46CD-4886-B66E-A5EE8A216C30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AA37E-6A92-4ED5-B016-BFE1306E6A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7051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8885D-46CD-4886-B66E-A5EE8A216C30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AA37E-6A92-4ED5-B016-BFE1306E6A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7623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8885D-46CD-4886-B66E-A5EE8A216C30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AA37E-6A92-4ED5-B016-BFE1306E6A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7218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8885D-46CD-4886-B66E-A5EE8A216C30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AA37E-6A92-4ED5-B016-BFE1306E6A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5138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8885D-46CD-4886-B66E-A5EE8A216C30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AA37E-6A92-4ED5-B016-BFE1306E6A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7877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8885D-46CD-4886-B66E-A5EE8A216C30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AA37E-6A92-4ED5-B016-BFE1306E6A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9786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8885D-46CD-4886-B66E-A5EE8A216C30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AA37E-6A92-4ED5-B016-BFE1306E6A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3951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8885D-46CD-4886-B66E-A5EE8A216C30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AA37E-6A92-4ED5-B016-BFE1306E6A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4481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28885D-46CD-4886-B66E-A5EE8A216C30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2AA37E-6A92-4ED5-B016-BFE1306E6A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9740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188640"/>
            <a:ext cx="82809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600" dirty="0" smtClean="0">
                <a:solidFill>
                  <a:schemeClr val="tx2"/>
                </a:solidFill>
                <a:latin typeface="Arial Black" panose="020B0A04020102020204" pitchFamily="34" charset="0"/>
              </a:rPr>
              <a:t>МІЖНАРОДНІ ІНСТИТУТИ ТА СТРАТЕГІЇ РОЗВИТКУ</a:t>
            </a:r>
            <a:endParaRPr lang="ru-RU" sz="3600" dirty="0">
              <a:solidFill>
                <a:schemeClr val="tx2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08104" y="1494094"/>
            <a:ext cx="363589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ДИСЦИПЛІНА ЗА ВИБОРОМ ДЛЯ СТУДЕНТІВ СПЕЦІАЛЬНОСТІ </a:t>
            </a:r>
          </a:p>
          <a:p>
            <a:pPr algn="ctr"/>
            <a:r>
              <a:rPr lang="uk-UA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281 ПУБЛІЧНЕ УПРАВЛІННЯ ТА АДМІНІСТРУВАННЯ</a:t>
            </a:r>
          </a:p>
          <a:p>
            <a:pPr algn="ctr"/>
            <a:r>
              <a:rPr lang="uk-UA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(ОР МАГІСТР</a:t>
            </a:r>
            <a:r>
              <a:rPr lang="uk-UA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sz="2400" b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US" sz="24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uk-UA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Викладач</a:t>
            </a:r>
            <a:r>
              <a:rPr lang="en-US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</a:p>
          <a:p>
            <a:pPr algn="ctr"/>
            <a:r>
              <a:rPr lang="uk-UA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Омельяненко </a:t>
            </a:r>
          </a:p>
          <a:p>
            <a:pPr algn="ctr"/>
            <a:r>
              <a:rPr lang="uk-UA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Віталій Анатолійович</a:t>
            </a:r>
          </a:p>
          <a:p>
            <a:pPr algn="ctr"/>
            <a:r>
              <a:rPr lang="uk-UA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к.е.н., доцент</a:t>
            </a:r>
            <a:endParaRPr lang="ru-RU" sz="24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ru-RU" sz="24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" name="Picture 2" descr="International Institutions • European University Institut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1" y="1484784"/>
            <a:ext cx="5504583" cy="5373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42717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188640"/>
            <a:ext cx="849694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0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Метою викладання навчальної дисципліни </a:t>
            </a:r>
            <a:endParaRPr lang="en-US" sz="2000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uk-UA" sz="2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</a:t>
            </a:r>
            <a:r>
              <a:rPr lang="uk-UA" sz="2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Міжнародні інститути та стратегії розвитку</a:t>
            </a:r>
            <a:r>
              <a:rPr lang="uk-UA" sz="20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 </a:t>
            </a:r>
            <a:endParaRPr lang="en-US" sz="2000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uk-UA" sz="2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є </a:t>
            </a:r>
            <a:r>
              <a:rPr lang="uk-UA" sz="20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засвоєння студентами системної сутності міжнародного аспекту публічного управління та ролі міжнародних інститутів в системі публічного </a:t>
            </a:r>
            <a:r>
              <a:rPr lang="uk-UA" sz="2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управління</a:t>
            </a:r>
            <a:endParaRPr lang="ru-RU" sz="2000" dirty="0">
              <a:solidFill>
                <a:schemeClr val="tx2"/>
              </a:solidFill>
            </a:endParaRPr>
          </a:p>
        </p:txBody>
      </p:sp>
      <p:pic>
        <p:nvPicPr>
          <p:cNvPr id="2050" name="Picture 2" descr="International Organizations - Research Guide International Law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911528"/>
            <a:ext cx="6624736" cy="4946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32941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188640"/>
            <a:ext cx="8712968" cy="349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700" b="1" dirty="0" smtClean="0"/>
              <a:t>Основними </a:t>
            </a:r>
            <a:r>
              <a:rPr lang="uk-UA" sz="1700" b="1" dirty="0"/>
              <a:t>завданнями навчальної дисципліни </a:t>
            </a:r>
            <a:endParaRPr lang="uk-UA" sz="1700" b="1" dirty="0" smtClean="0"/>
          </a:p>
          <a:p>
            <a:pPr algn="ctr"/>
            <a:r>
              <a:rPr lang="uk-UA" sz="1700" b="1" dirty="0" smtClean="0"/>
              <a:t>«</a:t>
            </a:r>
            <a:r>
              <a:rPr lang="uk-UA" sz="17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Міжнародні інститути та стратегії розвитку</a:t>
            </a:r>
            <a:r>
              <a:rPr lang="uk-UA" sz="1700" b="1" dirty="0" smtClean="0"/>
              <a:t>» </a:t>
            </a:r>
            <a:r>
              <a:rPr lang="uk-UA" sz="1700" b="1" dirty="0"/>
              <a:t>є</a:t>
            </a:r>
            <a:r>
              <a:rPr lang="ru-RU" sz="1700" b="1" dirty="0"/>
              <a:t>: </a:t>
            </a:r>
            <a:endParaRPr lang="ru-RU" sz="1700" b="1" dirty="0" smtClean="0"/>
          </a:p>
          <a:p>
            <a:r>
              <a:rPr lang="uk-UA" sz="1700" b="1" dirty="0"/>
              <a:t>– </a:t>
            </a:r>
            <a:r>
              <a:rPr lang="uk-UA" sz="1700" dirty="0" smtClean="0"/>
              <a:t>формування здатності визначати</a:t>
            </a:r>
            <a:r>
              <a:rPr lang="uk-UA" sz="1700" dirty="0"/>
              <a:t>, науково обґрунтовувати та критично оцінювати стратегічні напрями розвитку на </a:t>
            </a:r>
            <a:r>
              <a:rPr lang="uk-UA" sz="1700" dirty="0" smtClean="0"/>
              <a:t>міжнародному рівні; </a:t>
            </a:r>
            <a:endParaRPr lang="ru-RU" sz="1700" dirty="0"/>
          </a:p>
          <a:p>
            <a:r>
              <a:rPr lang="uk-UA" sz="1700" b="1" dirty="0"/>
              <a:t>– </a:t>
            </a:r>
            <a:r>
              <a:rPr lang="uk-UA" sz="1700" dirty="0"/>
              <a:t>формування здатності </a:t>
            </a:r>
            <a:r>
              <a:rPr lang="uk-UA" sz="1700" dirty="0" smtClean="0"/>
              <a:t>ініціювати</a:t>
            </a:r>
            <a:r>
              <a:rPr lang="uk-UA" sz="1700" dirty="0"/>
              <a:t>, організовувати та керувати інноваційними проектами на різних рівнях публічного управління та адміністрування; </a:t>
            </a:r>
            <a:endParaRPr lang="ru-RU" sz="1700" dirty="0"/>
          </a:p>
          <a:p>
            <a:r>
              <a:rPr lang="uk-UA" sz="1700" b="1" dirty="0"/>
              <a:t>– </a:t>
            </a:r>
            <a:r>
              <a:rPr lang="uk-UA" sz="1700" dirty="0"/>
              <a:t>формування здатності </a:t>
            </a:r>
            <a:r>
              <a:rPr lang="uk-UA" sz="1700" dirty="0" smtClean="0"/>
              <a:t>розробляти </a:t>
            </a:r>
            <a:r>
              <a:rPr lang="uk-UA" sz="1700" dirty="0"/>
              <a:t>нові підходи та адаптувати кращі практики </a:t>
            </a:r>
            <a:r>
              <a:rPr lang="uk-UA" sz="1700" dirty="0" smtClean="0"/>
              <a:t>розробки стратегії взаємодії з міжнародними інститутами розвитку; </a:t>
            </a:r>
            <a:endParaRPr lang="ru-RU" sz="1700" dirty="0"/>
          </a:p>
          <a:p>
            <a:r>
              <a:rPr lang="uk-UA" sz="1700" dirty="0" smtClean="0"/>
              <a:t>–  </a:t>
            </a:r>
            <a:r>
              <a:rPr lang="uk-UA" sz="1700" dirty="0"/>
              <a:t>формування здатності </a:t>
            </a:r>
            <a:r>
              <a:rPr lang="uk-UA" sz="1700" dirty="0" smtClean="0"/>
              <a:t>аналізувати ключові фактори </a:t>
            </a:r>
            <a:r>
              <a:rPr lang="uk-UA" sz="1700" dirty="0"/>
              <a:t>успіху в міжнародній конкурентній боротьбі, залежність конкурентних переваг від конкретних умов і причин, сфери формування та реалізації конкурентних переваг;</a:t>
            </a:r>
            <a:endParaRPr lang="ru-RU" sz="1700" dirty="0"/>
          </a:p>
          <a:p>
            <a:r>
              <a:rPr lang="uk-UA" sz="1700" dirty="0"/>
              <a:t>– формування </a:t>
            </a:r>
            <a:r>
              <a:rPr lang="uk-UA" sz="1700" dirty="0" smtClean="0"/>
              <a:t>вміння аналізувати </a:t>
            </a:r>
            <a:r>
              <a:rPr lang="uk-UA" sz="1700" dirty="0"/>
              <a:t>та оцінювати умови розвитку міжнародної діяльності в секторально-галузевому і </a:t>
            </a:r>
            <a:r>
              <a:rPr lang="uk-UA" sz="1700" dirty="0" err="1"/>
              <a:t>регіонально-країновому</a:t>
            </a:r>
            <a:r>
              <a:rPr lang="uk-UA" sz="1700" dirty="0"/>
              <a:t> </a:t>
            </a:r>
            <a:r>
              <a:rPr lang="uk-UA" sz="1700" dirty="0" smtClean="0"/>
              <a:t>розрізі.</a:t>
            </a:r>
            <a:endParaRPr lang="ru-RU" sz="1700" dirty="0"/>
          </a:p>
        </p:txBody>
      </p:sp>
      <p:pic>
        <p:nvPicPr>
          <p:cNvPr id="4098" name="Picture 2" descr="Global Branding | Branding Strategy Insid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5716" y="3789039"/>
            <a:ext cx="5040560" cy="3024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79667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217064"/>
            <a:ext cx="4104456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400" b="1" dirty="0" smtClean="0"/>
              <a:t>ЗМІСТ ДИСЦИПЛІНИ</a:t>
            </a:r>
            <a:endParaRPr lang="en-US" sz="1400" b="1" dirty="0" smtClean="0"/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uk-UA" sz="1400" dirty="0" smtClean="0"/>
              <a:t>СТРАТЕГІЇ </a:t>
            </a:r>
            <a:r>
              <a:rPr lang="uk-UA" sz="1400" dirty="0"/>
              <a:t>РОЗВИТКУ І СЕРЕДОВИЩЕ ЇХ ФОРМУВАННЯ</a:t>
            </a:r>
            <a:endParaRPr lang="ru-RU" sz="1400" dirty="0"/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uk-UA" sz="1400" dirty="0" smtClean="0"/>
              <a:t>МІЖНАРОДНЕ </a:t>
            </a:r>
            <a:r>
              <a:rPr lang="uk-UA" sz="1400" dirty="0"/>
              <a:t>ПУБЛІЧНЕ УПРАВЛІННЯ І АДМІНІСТРУВАННЯ</a:t>
            </a:r>
            <a:endParaRPr lang="ru-RU" sz="1400" dirty="0"/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uk-UA" sz="1400" dirty="0" smtClean="0"/>
              <a:t>МІЖНАРОДНА </a:t>
            </a:r>
            <a:r>
              <a:rPr lang="uk-UA" sz="1400" dirty="0"/>
              <a:t>КООРДИНАЦІЯ ЕКОНОМІЧНИХ ПОЛІТИК ТА МІЖНАРОДНІ ІНСТИТУТИ</a:t>
            </a:r>
            <a:endParaRPr lang="ru-RU" sz="1400" dirty="0"/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uk-UA" sz="1400" dirty="0" smtClean="0"/>
              <a:t>СТРАТЕГІЧНІ </a:t>
            </a:r>
            <a:r>
              <a:rPr lang="uk-UA" sz="1400" dirty="0"/>
              <a:t>КОМУНІКАЦІЇ В МІЖНАРОДНИХ ВІДНОСИНАХ</a:t>
            </a:r>
            <a:endParaRPr lang="ru-RU" sz="1400" dirty="0"/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uk-UA" sz="1400" dirty="0" smtClean="0"/>
              <a:t>МІЖНАРОДНІ </a:t>
            </a:r>
            <a:r>
              <a:rPr lang="uk-UA" sz="1400" dirty="0"/>
              <a:t>СТРАТЕГІЇ РОЗВИТКУ РЕГІОНУ</a:t>
            </a:r>
            <a:endParaRPr lang="ru-RU" sz="1400" dirty="0"/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uk-UA" sz="1400" dirty="0" smtClean="0"/>
              <a:t>СТРАТЕГІЇ </a:t>
            </a:r>
            <a:r>
              <a:rPr lang="uk-UA" sz="1400" dirty="0"/>
              <a:t>МІЖНАРОДНОЇ КОНКУРЕНТОСПРОМОЖНОТІ  РЕГІОНУ  </a:t>
            </a:r>
            <a:endParaRPr lang="ru-RU" sz="1400" dirty="0"/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uk-UA" sz="1400" dirty="0" smtClean="0"/>
              <a:t>МІЖНАРОДНІ </a:t>
            </a:r>
            <a:r>
              <a:rPr lang="uk-UA" sz="1400" dirty="0"/>
              <a:t>СТРАТЕГІЇ ІННОВАЦІЙНОГО РОЗВИТКУ  РЕГІОНУ  </a:t>
            </a:r>
            <a:endParaRPr lang="ru-RU" sz="1400" dirty="0"/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uk-UA" sz="1400" dirty="0" smtClean="0"/>
              <a:t>МІЖНАРОДНИЙ</a:t>
            </a:r>
            <a:r>
              <a:rPr lang="uk-UA" sz="1400" dirty="0"/>
              <a:t> ТУРИЗМ ЯК ФАКТОР РЕГІОНАЛЬНОГО РОЗВИТКУ</a:t>
            </a:r>
            <a:endParaRPr lang="ru-RU" sz="1400" dirty="0"/>
          </a:p>
          <a:p>
            <a:pPr algn="ctr"/>
            <a:endParaRPr lang="uk-UA" sz="1400" b="1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206334" y="3756494"/>
            <a:ext cx="8712968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400" b="1" dirty="0" smtClean="0"/>
              <a:t>МЕТОДИ НАВЧАННЯ </a:t>
            </a:r>
          </a:p>
          <a:p>
            <a:pPr algn="just"/>
            <a:r>
              <a:rPr lang="ru-RU" sz="1400" dirty="0" err="1" smtClean="0"/>
              <a:t>пояснювально-ілюстративний</a:t>
            </a:r>
            <a:r>
              <a:rPr lang="ru-RU" sz="1400" dirty="0" smtClean="0"/>
              <a:t> </a:t>
            </a:r>
            <a:r>
              <a:rPr lang="ru-RU" sz="1400" dirty="0"/>
              <a:t>метод, </a:t>
            </a:r>
            <a:r>
              <a:rPr lang="ru-RU" sz="1400" dirty="0" err="1"/>
              <a:t>репродуктивний</a:t>
            </a:r>
            <a:r>
              <a:rPr lang="ru-RU" sz="1400" dirty="0"/>
              <a:t> метод, метод проблемного </a:t>
            </a:r>
            <a:r>
              <a:rPr lang="ru-RU" sz="1400" dirty="0" err="1"/>
              <a:t>викладу</a:t>
            </a:r>
            <a:r>
              <a:rPr lang="ru-RU" sz="1400" dirty="0"/>
              <a:t>, </a:t>
            </a:r>
            <a:r>
              <a:rPr lang="ru-RU" sz="1400" dirty="0" err="1"/>
              <a:t>дослідницький</a:t>
            </a:r>
            <a:r>
              <a:rPr lang="ru-RU" sz="1400" dirty="0"/>
              <a:t> метод, </a:t>
            </a:r>
            <a:r>
              <a:rPr lang="ru-RU" sz="1400" dirty="0" err="1"/>
              <a:t>дискусійний</a:t>
            </a:r>
            <a:r>
              <a:rPr lang="ru-RU" sz="1400" dirty="0"/>
              <a:t> метод</a:t>
            </a:r>
            <a:endParaRPr lang="uk-UA" sz="1400" b="1" dirty="0" smtClean="0"/>
          </a:p>
          <a:p>
            <a:pPr algn="ctr"/>
            <a:r>
              <a:rPr lang="uk-UA" sz="1400" b="1" dirty="0" smtClean="0"/>
              <a:t>РЕЗУЛЬТАТИ НАВЧАННЯ</a:t>
            </a:r>
            <a:endParaRPr lang="uk-UA" sz="1400" b="1" dirty="0"/>
          </a:p>
          <a:p>
            <a:r>
              <a:rPr lang="uk-UA" sz="1400" dirty="0"/>
              <a:t>– уміння аналізувати сучасний стан та перспективи розвитку міжнародних відносин; аналізувати причини та умови публічного адміністрування в країнах з розвиненою демократією; виділяти та обґрунтовувати проблемні ситуації в процесі вироблення, прийняття і виконання управлінських рішень в міжнародній публічній сфері.</a:t>
            </a:r>
            <a:endParaRPr lang="ru-RU" sz="1400" dirty="0"/>
          </a:p>
          <a:p>
            <a:r>
              <a:rPr lang="uk-UA" sz="1400" dirty="0"/>
              <a:t>–  знання ключових факторів успіху в міжнародній конкурентній боротьбі, залежність конкурентних переваг від конкретних умов і причин, сфери формування та реалізації конкурентних переваг;</a:t>
            </a:r>
            <a:endParaRPr lang="ru-RU" sz="1400" dirty="0"/>
          </a:p>
          <a:p>
            <a:r>
              <a:rPr lang="uk-UA" sz="1400" dirty="0"/>
              <a:t>– вміння аналізувати та оцінювати умови розвитку міжнародної діяльності в секторально-галузевому і </a:t>
            </a:r>
            <a:r>
              <a:rPr lang="uk-UA" sz="1400" dirty="0" err="1"/>
              <a:t>регіонально-країновому</a:t>
            </a:r>
            <a:r>
              <a:rPr lang="uk-UA" sz="1400" dirty="0"/>
              <a:t> розрізі;</a:t>
            </a:r>
            <a:endParaRPr lang="ru-RU" sz="1400" dirty="0"/>
          </a:p>
          <a:p>
            <a:r>
              <a:rPr lang="uk-UA" sz="1400" dirty="0"/>
              <a:t>– вміти розраховувати показники міжнародної конкурентоспроможності регіонів;</a:t>
            </a:r>
            <a:endParaRPr lang="ru-RU" sz="1400" dirty="0"/>
          </a:p>
          <a:p>
            <a:r>
              <a:rPr lang="uk-UA" sz="1400" dirty="0"/>
              <a:t>– здатність розробляти стратегії міжнародної конкурентоспроможності регіонів і країн в умовах </a:t>
            </a:r>
            <a:r>
              <a:rPr lang="uk-UA" sz="1400" dirty="0" smtClean="0"/>
              <a:t>глобалізації</a:t>
            </a:r>
            <a:r>
              <a:rPr lang="en-US" sz="1400" dirty="0"/>
              <a:t>.</a:t>
            </a:r>
            <a:endParaRPr lang="ru-RU" sz="1400" dirty="0"/>
          </a:p>
        </p:txBody>
      </p:sp>
      <p:pic>
        <p:nvPicPr>
          <p:cNvPr id="3074" name="Picture 2" descr="International Organization Section (IO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8724" y="0"/>
            <a:ext cx="4847581" cy="3539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873403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328</Words>
  <Application>Microsoft Office PowerPoint</Application>
  <PresentationFormat>Экран (4:3)</PresentationFormat>
  <Paragraphs>36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Omelyanenko</dc:creator>
  <cp:lastModifiedBy>Omelyanenko</cp:lastModifiedBy>
  <cp:revision>9</cp:revision>
  <dcterms:created xsi:type="dcterms:W3CDTF">2020-03-31T13:59:57Z</dcterms:created>
  <dcterms:modified xsi:type="dcterms:W3CDTF">2020-03-31T15:00:27Z</dcterms:modified>
</cp:coreProperties>
</file>