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85D-46CD-4886-B66E-A5EE8A216C30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A37E-6A92-4ED5-B016-BFE1306E6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95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85D-46CD-4886-B66E-A5EE8A216C30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A37E-6A92-4ED5-B016-BFE1306E6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99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85D-46CD-4886-B66E-A5EE8A216C30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A37E-6A92-4ED5-B016-BFE1306E6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70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85D-46CD-4886-B66E-A5EE8A216C30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A37E-6A92-4ED5-B016-BFE1306E6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05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85D-46CD-4886-B66E-A5EE8A216C30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A37E-6A92-4ED5-B016-BFE1306E6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623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85D-46CD-4886-B66E-A5EE8A216C30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A37E-6A92-4ED5-B016-BFE1306E6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21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85D-46CD-4886-B66E-A5EE8A216C30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A37E-6A92-4ED5-B016-BFE1306E6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13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85D-46CD-4886-B66E-A5EE8A216C30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A37E-6A92-4ED5-B016-BFE1306E6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7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85D-46CD-4886-B66E-A5EE8A216C30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A37E-6A92-4ED5-B016-BFE1306E6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78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85D-46CD-4886-B66E-A5EE8A216C30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A37E-6A92-4ED5-B016-BFE1306E6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95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8885D-46CD-4886-B66E-A5EE8A216C30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A37E-6A92-4ED5-B016-BFE1306E6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48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8885D-46CD-4886-B66E-A5EE8A216C30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AA37E-6A92-4ED5-B016-BFE1306E6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74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451° E-governance Forum Has Taken Place in Lviv | Invitation to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252520" cy="58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8864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ЕЛЕКТРОННЕ УРЯДУВАННЯ</a:t>
            </a:r>
            <a:endParaRPr lang="ru-RU" sz="36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5996" y="1931078"/>
            <a:ext cx="471652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ДИСЦИПЛІНА ЗА ВИБОРОМ ДЛЯ СТУДЕНТІВ СПЕЦІАЛЬНОСТІ 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281 ПУБЛІЧНЕ УПРАВЛІННЯ ТА АДМІНІСТРУВАННЯ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(ОР МАГІСТР)</a:t>
            </a:r>
            <a:endPara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Викладач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Омельяненко </a:t>
            </a:r>
          </a:p>
          <a:p>
            <a:pPr algn="ctr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Віталій Анатолійович</a:t>
            </a:r>
          </a:p>
          <a:p>
            <a:pPr algn="ctr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к.е.н.,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доцент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4271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Метою дисципліни</a:t>
            </a:r>
            <a:r>
              <a:rPr lang="uk-UA" dirty="0"/>
              <a:t> є розкриття особливостей становлення, впровадження, функціонування та перспектив розвитку електронного урядування в України та світі; формуванні у студентів комплексу професійної компетентності стосовно впровадження системи електронного урядування з метою підвищення ефективності діяльності державних органів влади, органів місцевого самоврядування, державних інформаційних установ.</a:t>
            </a:r>
            <a:endParaRPr lang="ru-RU" dirty="0"/>
          </a:p>
          <a:p>
            <a:endParaRPr lang="ru-RU" dirty="0"/>
          </a:p>
        </p:txBody>
      </p:sp>
      <p:pic>
        <p:nvPicPr>
          <p:cNvPr id="3076" name="Picture 4" descr="Changes in legislation for e-government development discussed i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19965"/>
            <a:ext cx="7056784" cy="455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29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45365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Основними </a:t>
            </a:r>
            <a:r>
              <a:rPr lang="uk-UA" b="1" dirty="0"/>
              <a:t>завданнями навчальної дисципліни «Електронне урядування» є</a:t>
            </a:r>
            <a:r>
              <a:rPr lang="ru-RU" b="1" dirty="0"/>
              <a:t>: </a:t>
            </a:r>
            <a:endParaRPr lang="ru-RU" b="1" dirty="0" smtClean="0"/>
          </a:p>
          <a:p>
            <a:pPr marL="285750" indent="-285750" algn="just">
              <a:buFontTx/>
              <a:buChar char="-"/>
            </a:pPr>
            <a:r>
              <a:rPr lang="ru-RU" dirty="0"/>
              <a:t> </a:t>
            </a:r>
            <a:r>
              <a:rPr lang="uk-UA" dirty="0" smtClean="0"/>
              <a:t>засвоїти сутність електронного врядування, його засади та концепцію електронного уряду; 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/>
              <a:t>оволодіти технологією впровадження електронного врядування, в тому числі на основі інструментарію проектного менеджменту та управління процесами діяльності; 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/>
              <a:t>набути навички та уміння самостійно аналізувати приклади та досвід застосування технологій електронного врядування, в тому числі віртуальну міську раду та портали надання послуг, електронні управлінські послуги, процеси формування думки та волевиявлень; 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/>
              <a:t>уміння готувати та приймати рішення в умовах електронної демократії.</a:t>
            </a:r>
          </a:p>
          <a:p>
            <a:endParaRPr lang="ru-RU" dirty="0"/>
          </a:p>
        </p:txBody>
      </p:sp>
      <p:pic>
        <p:nvPicPr>
          <p:cNvPr id="5" name="Picture 2" descr="e-governance – Med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30642"/>
            <a:ext cx="3951921" cy="449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96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overnment as a Platform: A New Approach to Strengthen eGovernance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39"/>
          <a:stretch/>
        </p:blipFill>
        <p:spPr bwMode="auto">
          <a:xfrm>
            <a:off x="4562818" y="217064"/>
            <a:ext cx="4291236" cy="3283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217064"/>
            <a:ext cx="43088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/>
              <a:t>ЗМІСТ ДИСЦИПЛІНИ</a:t>
            </a:r>
          </a:p>
          <a:p>
            <a:pPr marL="285750" indent="-285750" algn="just">
              <a:buFontTx/>
              <a:buChar char="-"/>
            </a:pPr>
            <a:r>
              <a:rPr lang="uk-UA" sz="1400" dirty="0"/>
              <a:t>ЕЛЕКТРОННЕ УРЯДУВАННЯ ЯК ПРОГРЕСИВНА ФОРМА ОРГАНІЗАЦІЇ ДЕРЖАВНОГО УПРАВЛІННЯ</a:t>
            </a:r>
            <a:endParaRPr lang="ru-RU" sz="1400" dirty="0"/>
          </a:p>
          <a:p>
            <a:pPr marL="285750" indent="-285750" algn="just">
              <a:buFontTx/>
              <a:buChar char="-"/>
            </a:pPr>
            <a:r>
              <a:rPr lang="uk-UA" sz="1400" dirty="0" smtClean="0"/>
              <a:t>ЕЛЕКТРОННЕ </a:t>
            </a:r>
            <a:r>
              <a:rPr lang="uk-UA" sz="1400" dirty="0"/>
              <a:t>УРЯДУВАННЯ ЯК ЕЛЕМЕНТ ІНФОРМАЦІЙНОГО СУСПІЛЬСТВА</a:t>
            </a:r>
            <a:endParaRPr lang="ru-RU" sz="1400" dirty="0"/>
          </a:p>
          <a:p>
            <a:pPr marL="285750" indent="-285750" algn="just">
              <a:buFontTx/>
              <a:buChar char="-"/>
            </a:pPr>
            <a:r>
              <a:rPr lang="uk-UA" sz="1400" dirty="0" smtClean="0"/>
              <a:t>НАПРЯМИ </a:t>
            </a:r>
            <a:r>
              <a:rPr lang="uk-UA" sz="1400" dirty="0"/>
              <a:t>ВЗАЄМОДІЇ ДЕРЖАВИ ТА СУСПІЛЬСТВА В ЕЛЕКТРОННОМУ УРЯДУВАННІ</a:t>
            </a:r>
            <a:endParaRPr lang="ru-RU" sz="1400" dirty="0"/>
          </a:p>
          <a:p>
            <a:pPr marL="285750" indent="-285750" algn="just">
              <a:buFontTx/>
              <a:buChar char="-"/>
            </a:pPr>
            <a:r>
              <a:rPr lang="uk-UA" sz="1400" dirty="0" smtClean="0"/>
              <a:t>ЕЛЕКТРОННІ </a:t>
            </a:r>
            <a:r>
              <a:rPr lang="uk-UA" sz="1400" dirty="0"/>
              <a:t>АДМІНІСТРАТИВНІ ПОСЛУГИ</a:t>
            </a:r>
            <a:endParaRPr lang="ru-RU" sz="1400" dirty="0"/>
          </a:p>
          <a:p>
            <a:pPr marL="285750" indent="-285750" algn="just">
              <a:buFontTx/>
              <a:buChar char="-"/>
            </a:pPr>
            <a:r>
              <a:rPr lang="uk-UA" sz="1400" dirty="0" smtClean="0"/>
              <a:t>ВИМОГИ </a:t>
            </a:r>
            <a:r>
              <a:rPr lang="uk-UA" sz="1400" dirty="0"/>
              <a:t>ДО ВПРОВАДЖЕННЯ ТА ФУНКЦІОНУВАННЯ ЕЛЕКТРОННОГО УРЯДУВАННЯ</a:t>
            </a:r>
            <a:endParaRPr lang="ru-RU" sz="1400" dirty="0"/>
          </a:p>
          <a:p>
            <a:pPr marL="285750" indent="-285750" algn="just">
              <a:buFontTx/>
              <a:buChar char="-"/>
            </a:pPr>
            <a:r>
              <a:rPr lang="uk-UA" sz="1400" dirty="0" smtClean="0"/>
              <a:t>ОРГАНІЗАЦІЙНЕ </a:t>
            </a:r>
            <a:r>
              <a:rPr lang="uk-UA" sz="1400" dirty="0"/>
              <a:t>ЗАБЕЗПЕЧЕННЯ ВПРОВАДЖЕННЯ ЕЛЕКТРОННОГО УРЯДУВАННЯ </a:t>
            </a:r>
            <a:endParaRPr lang="ru-RU" sz="1400" dirty="0"/>
          </a:p>
          <a:p>
            <a:pPr marL="285750" indent="-285750" algn="just">
              <a:buFontTx/>
              <a:buChar char="-"/>
            </a:pPr>
            <a:r>
              <a:rPr lang="uk-UA" sz="1400" dirty="0" smtClean="0"/>
              <a:t>УПРАВЛІННЯ </a:t>
            </a:r>
            <a:r>
              <a:rPr lang="uk-UA" sz="1400" dirty="0"/>
              <a:t>РОЗВИТКОМ ІНФОРМАЦІЙНОГО СУСПІЛЬСТВА ТА ЕЛЕКТРОННОГО УРЯДУВАННЯ</a:t>
            </a:r>
            <a:endParaRPr lang="ru-RU" sz="1400" dirty="0"/>
          </a:p>
          <a:p>
            <a:pPr marL="285750" indent="-285750" algn="just">
              <a:buFontTx/>
              <a:buChar char="-"/>
            </a:pPr>
            <a:r>
              <a:rPr lang="uk-UA" sz="1400" dirty="0"/>
              <a:t>ІНФОРМАЦІЙНА БЕЗПЕКА ЕЛЕКТРОННОГО </a:t>
            </a:r>
            <a:r>
              <a:rPr lang="uk-UA" sz="1400" dirty="0" smtClean="0"/>
              <a:t>УРЯДУВАННЯ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06334" y="3756494"/>
            <a:ext cx="87129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/>
              <a:t>МЕТОДИ НАВЧАННЯ </a:t>
            </a:r>
          </a:p>
          <a:p>
            <a:pPr algn="just"/>
            <a:r>
              <a:rPr lang="ru-RU" sz="1400" dirty="0" err="1" smtClean="0"/>
              <a:t>пояснювально-ілюстративний</a:t>
            </a:r>
            <a:r>
              <a:rPr lang="ru-RU" sz="1400" dirty="0" smtClean="0"/>
              <a:t> </a:t>
            </a:r>
            <a:r>
              <a:rPr lang="ru-RU" sz="1400" dirty="0"/>
              <a:t>метод, </a:t>
            </a:r>
            <a:r>
              <a:rPr lang="ru-RU" sz="1400" dirty="0" err="1"/>
              <a:t>репродуктивний</a:t>
            </a:r>
            <a:r>
              <a:rPr lang="ru-RU" sz="1400" dirty="0"/>
              <a:t> метод, метод проблемного </a:t>
            </a:r>
            <a:r>
              <a:rPr lang="ru-RU" sz="1400" dirty="0" err="1"/>
              <a:t>викладу</a:t>
            </a:r>
            <a:r>
              <a:rPr lang="ru-RU" sz="1400" dirty="0"/>
              <a:t>, </a:t>
            </a:r>
            <a:r>
              <a:rPr lang="ru-RU" sz="1400" dirty="0" err="1"/>
              <a:t>дослідницький</a:t>
            </a:r>
            <a:r>
              <a:rPr lang="ru-RU" sz="1400" dirty="0"/>
              <a:t> метод, </a:t>
            </a:r>
            <a:r>
              <a:rPr lang="ru-RU" sz="1400" dirty="0" err="1"/>
              <a:t>дискусійний</a:t>
            </a:r>
            <a:r>
              <a:rPr lang="ru-RU" sz="1400" dirty="0"/>
              <a:t> метод</a:t>
            </a:r>
            <a:endParaRPr lang="uk-UA" sz="1400" b="1" dirty="0" smtClean="0"/>
          </a:p>
          <a:p>
            <a:pPr algn="ctr"/>
            <a:endParaRPr lang="uk-UA" sz="1400" b="1" dirty="0" smtClean="0"/>
          </a:p>
          <a:p>
            <a:pPr algn="ctr"/>
            <a:r>
              <a:rPr lang="uk-UA" sz="1400" b="1" dirty="0" smtClean="0"/>
              <a:t>РЕЗУЛЬТАТИ НАВЧАННЯ</a:t>
            </a:r>
            <a:endParaRPr lang="uk-UA" sz="1400" b="1" dirty="0"/>
          </a:p>
          <a:p>
            <a:pPr marL="285750" indent="-285750" algn="just">
              <a:buFontTx/>
              <a:buChar char="-"/>
            </a:pPr>
            <a:r>
              <a:rPr lang="ru-RU" sz="1400" dirty="0" err="1" smtClean="0"/>
              <a:t>уміння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розробляти</a:t>
            </a:r>
            <a:r>
              <a:rPr lang="ru-RU" sz="1400" dirty="0" smtClean="0"/>
              <a:t> </a:t>
            </a:r>
            <a:r>
              <a:rPr lang="ru-RU" sz="1400" dirty="0" err="1"/>
              <a:t>нові</a:t>
            </a:r>
            <a:r>
              <a:rPr lang="ru-RU" sz="1400" dirty="0"/>
              <a:t> </a:t>
            </a:r>
            <a:r>
              <a:rPr lang="ru-RU" sz="1400" dirty="0" err="1"/>
              <a:t>підходи</a:t>
            </a:r>
            <a:r>
              <a:rPr lang="ru-RU" sz="1400" dirty="0"/>
              <a:t> та </a:t>
            </a:r>
            <a:r>
              <a:rPr lang="ru-RU" sz="1400" dirty="0" err="1"/>
              <a:t>адаптувати</a:t>
            </a:r>
            <a:r>
              <a:rPr lang="ru-RU" sz="1400" dirty="0"/>
              <a:t> </a:t>
            </a:r>
            <a:r>
              <a:rPr lang="ru-RU" sz="1400" dirty="0" err="1"/>
              <a:t>кращі</a:t>
            </a:r>
            <a:r>
              <a:rPr lang="ru-RU" sz="1400" dirty="0"/>
              <a:t> практики </a:t>
            </a:r>
            <a:r>
              <a:rPr lang="ru-RU" sz="1400" dirty="0" err="1"/>
              <a:t>електронного</a:t>
            </a:r>
            <a:r>
              <a:rPr lang="ru-RU" sz="1400" dirty="0"/>
              <a:t> </a:t>
            </a:r>
            <a:r>
              <a:rPr lang="ru-RU" sz="1400" dirty="0" err="1"/>
              <a:t>урядування</a:t>
            </a:r>
            <a:r>
              <a:rPr lang="ru-RU" sz="1400" dirty="0"/>
              <a:t> та </a:t>
            </a:r>
            <a:r>
              <a:rPr lang="ru-RU" sz="1400" dirty="0" err="1"/>
              <a:t>електронної</a:t>
            </a:r>
            <a:r>
              <a:rPr lang="ru-RU" sz="1400" dirty="0"/>
              <a:t> </a:t>
            </a:r>
            <a:r>
              <a:rPr lang="ru-RU" sz="1400" dirty="0" err="1"/>
              <a:t>демократії</a:t>
            </a:r>
            <a:r>
              <a:rPr lang="ru-RU" sz="1400" dirty="0"/>
              <a:t> до потреб </a:t>
            </a:r>
            <a:r>
              <a:rPr lang="ru-RU" sz="1400" dirty="0" err="1"/>
              <a:t>сталого</a:t>
            </a:r>
            <a:r>
              <a:rPr lang="ru-RU" sz="1400" dirty="0"/>
              <a:t> </a:t>
            </a:r>
            <a:r>
              <a:rPr lang="ru-RU" sz="1400" dirty="0" err="1" smtClean="0"/>
              <a:t>розвитку</a:t>
            </a:r>
            <a:endParaRPr lang="ru-RU" sz="1400" dirty="0" smtClean="0"/>
          </a:p>
          <a:p>
            <a:pPr marL="285750" indent="-285750" algn="just">
              <a:buFontTx/>
              <a:buChar char="-"/>
            </a:pPr>
            <a:r>
              <a:rPr lang="uk-UA" sz="1400" dirty="0" smtClean="0"/>
              <a:t>навички </a:t>
            </a:r>
            <a:r>
              <a:rPr lang="uk-UA" sz="1400" dirty="0"/>
              <a:t>використання інформаційних і комунікаційних технологій, економіко-математичних моделей та методів, пакетів прикладних </a:t>
            </a:r>
            <a:r>
              <a:rPr lang="uk-UA" sz="1400" dirty="0" smtClean="0"/>
              <a:t>програм</a:t>
            </a:r>
            <a:endParaRPr lang="ru-RU" sz="1400" dirty="0"/>
          </a:p>
          <a:p>
            <a:pPr marL="285750" indent="-285750" algn="just">
              <a:buFontTx/>
              <a:buChar char="-"/>
            </a:pPr>
            <a:r>
              <a:rPr lang="uk-UA" sz="1400" dirty="0" smtClean="0"/>
              <a:t>здатність </a:t>
            </a:r>
            <a:r>
              <a:rPr lang="uk-UA" sz="1400" dirty="0"/>
              <a:t>до проведення досліджень, пошуку, оброблення та аналізу </a:t>
            </a:r>
            <a:r>
              <a:rPr lang="uk-UA" sz="1400" dirty="0" smtClean="0"/>
              <a:t>інформації</a:t>
            </a:r>
            <a:endParaRPr lang="ru-RU" sz="1400" dirty="0"/>
          </a:p>
          <a:p>
            <a:pPr marL="285750" indent="-285750" algn="just">
              <a:buFontTx/>
              <a:buChar char="-"/>
            </a:pPr>
            <a:r>
              <a:rPr lang="uk-UA" sz="1400" b="1" dirty="0"/>
              <a:t>з</a:t>
            </a:r>
            <a:r>
              <a:rPr lang="uk-UA" sz="1400" dirty="0" smtClean="0"/>
              <a:t>датність </a:t>
            </a:r>
            <a:r>
              <a:rPr lang="uk-UA" sz="1400" dirty="0"/>
              <a:t>розробляти та проводити комунікативні заходи задля забезпечення громадської підтримки прийняття управлінських рішень на всіх рівнях публічного управління та </a:t>
            </a:r>
            <a:r>
              <a:rPr lang="uk-UA" sz="1400" dirty="0" smtClean="0"/>
              <a:t>адміністрування</a:t>
            </a:r>
            <a:endParaRPr lang="uk-UA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0687340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292</Words>
  <Application>Microsoft Office PowerPoint</Application>
  <PresentationFormat>Экран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Omelyanenko</dc:creator>
  <cp:lastModifiedBy>Olga</cp:lastModifiedBy>
  <cp:revision>5</cp:revision>
  <dcterms:created xsi:type="dcterms:W3CDTF">2020-03-31T13:59:57Z</dcterms:created>
  <dcterms:modified xsi:type="dcterms:W3CDTF">2020-09-24T17:15:42Z</dcterms:modified>
</cp:coreProperties>
</file>