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3"/>
  </p:notesMasterIdLst>
  <p:sldIdLst>
    <p:sldId id="288" r:id="rId2"/>
    <p:sldId id="256" r:id="rId3"/>
    <p:sldId id="278" r:id="rId4"/>
    <p:sldId id="279" r:id="rId5"/>
    <p:sldId id="280" r:id="rId6"/>
    <p:sldId id="282" r:id="rId7"/>
    <p:sldId id="284" r:id="rId8"/>
    <p:sldId id="285" r:id="rId9"/>
    <p:sldId id="286" r:id="rId10"/>
    <p:sldId id="287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404B-C774-4071-9E24-10B10B3B82F3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58DE9-CEA2-4671-BA06-B831ABF4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40BDDB-AEF6-42E4-91DE-3C28C2157300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23D4-B608-4DEC-A3F2-488BBC0E2A11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EEA-DF02-4802-8F01-28B56D4B2951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5D18A8-DF17-4FD2-BB6E-687BD98FB8DE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EAE5F6-622C-4F48-A258-90E1069A4D69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1C8-10CF-426B-8186-5237D8F8CDA1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DC39-21AC-4E4A-9786-B51A9D31EA07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4D758A-4676-4CFB-B3CC-019A921EADB6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CAB-1C6A-4D3B-A533-E5C4B8EBA8C8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9B2AC7-CE3B-4F4D-827A-C84F5827711A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7B94E8-AFAD-4C91-84DB-DA123733A450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3FC1EB-6BF5-4642-BF12-C8800ABBA4B8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B96420-8997-4AA8-8956-79CCC93C0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9085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Квантова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фізика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працює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великими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частинками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Содержимое 4" descr="https://hi-news.ru/wp-content/uploads/2015/07/PW-2013-05-23-hydrogen-wavefunction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4087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642429"/>
            <a:ext cx="8496944" cy="10297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698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Вчені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вперше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досягли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надпровідності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кімнатної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температури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(15 ˚С, 270 Гпа)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4851" y="2967335"/>
            <a:ext cx="63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ДЯКУЮ ЗА УВАГУ 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136904" cy="34563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Cambria" pitchFamily="18" charset="0"/>
                <a:cs typeface="Arabic Typesetting" pitchFamily="66" charset="-78"/>
              </a:rPr>
              <a:t>ТЕОРЕТИЧНІ ТА ПРИКЛАДНІ АСПЕКТИ </a:t>
            </a:r>
            <a:br>
              <a:rPr lang="uk-UA" sz="3200" b="1" dirty="0">
                <a:latin typeface="Cambria" pitchFamily="18" charset="0"/>
                <a:cs typeface="Arabic Typesetting" pitchFamily="66" charset="-78"/>
              </a:rPr>
            </a:br>
            <a:r>
              <a:rPr lang="uk-UA" sz="3200" b="1" dirty="0">
                <a:latin typeface="Cambria" pitchFamily="18" charset="0"/>
                <a:cs typeface="Arabic Typesetting" pitchFamily="66" charset="-78"/>
              </a:rPr>
              <a:t>КВАНТОВОЇ МЕХАНІКИ</a:t>
            </a:r>
            <a:r>
              <a:rPr lang="uk-UA" b="1" dirty="0">
                <a:latin typeface="Cambria" pitchFamily="18" charset="0"/>
                <a:cs typeface="Arabic Typesetting" pitchFamily="66" charset="-78"/>
              </a:rPr>
              <a:t/>
            </a:r>
            <a:br>
              <a:rPr lang="uk-UA" b="1" dirty="0">
                <a:latin typeface="Cambria" pitchFamily="18" charset="0"/>
                <a:cs typeface="Arabic Typesetting" pitchFamily="66" charset="-78"/>
              </a:rPr>
            </a:br>
            <a:r>
              <a:rPr lang="uk-UA" b="1" dirty="0">
                <a:latin typeface="Cambria" pitchFamily="18" charset="0"/>
                <a:cs typeface="Arabic Typesetting" pitchFamily="66" charset="-78"/>
              </a:rPr>
              <a:t/>
            </a:r>
            <a:br>
              <a:rPr lang="uk-UA" b="1" dirty="0">
                <a:latin typeface="Cambria" pitchFamily="18" charset="0"/>
                <a:cs typeface="Arabic Typesetting" pitchFamily="66" charset="-78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sz="3200" b="1" i="1" dirty="0">
                <a:latin typeface="Cambria" pitchFamily="18" charset="0"/>
              </a:rPr>
              <a:t>Ч. 2. Ключові поняття квантової механіки</a:t>
            </a:r>
            <a:endParaRPr lang="ru-RU" sz="3200" b="1" i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latin typeface="Cambria" pitchFamily="18" charset="0"/>
              </a:rPr>
              <a:t>к.ф. - м.н., доцент, </a:t>
            </a:r>
            <a:r>
              <a:rPr lang="ru-RU" dirty="0" err="1">
                <a:latin typeface="Cambria" pitchFamily="18" charset="0"/>
              </a:rPr>
              <a:t>завідувач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кафедри</a:t>
            </a:r>
            <a:r>
              <a:rPr lang="ru-RU" dirty="0">
                <a:latin typeface="Cambria" pitchFamily="18" charset="0"/>
              </a:rPr>
              <a:t/>
            </a:r>
            <a:br>
              <a:rPr lang="ru-RU" dirty="0">
                <a:latin typeface="Cambria" pitchFamily="18" charset="0"/>
              </a:rPr>
            </a:b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фізики</a:t>
            </a:r>
            <a:r>
              <a:rPr lang="ru-RU" dirty="0">
                <a:latin typeface="Cambria" pitchFamily="18" charset="0"/>
              </a:rPr>
              <a:t> та методики </a:t>
            </a:r>
            <a:r>
              <a:rPr lang="ru-RU" dirty="0" err="1">
                <a:latin typeface="Cambria" pitchFamily="18" charset="0"/>
              </a:rPr>
              <a:t>навчання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фізики</a:t>
            </a:r>
            <a:endParaRPr lang="ru-RU" dirty="0">
              <a:latin typeface="Cambria" pitchFamily="18" charset="0"/>
            </a:endParaRPr>
          </a:p>
          <a:p>
            <a:pPr algn="r"/>
            <a:r>
              <a:rPr lang="uk-UA" dirty="0" err="1">
                <a:latin typeface="Cambria" pitchFamily="18" charset="0"/>
              </a:rPr>
              <a:t>Завражна</a:t>
            </a:r>
            <a:r>
              <a:rPr lang="uk-UA" dirty="0">
                <a:latin typeface="Cambria" pitchFamily="18" charset="0"/>
              </a:rPr>
              <a:t> О.М.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3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Хвилі та частинки складають основу всього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7544" y="1052736"/>
            <a:ext cx="7704856" cy="511946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опис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реальних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частинок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хвиль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коректним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Питер Хиггс, предсказавший существование бозона Хиггс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4509120"/>
            <a:ext cx="4140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Рис. 1.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Пітер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Хіггс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передбачив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існування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бозона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Хіггса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9" name="Содержимое 8" descr="Поиски бозона Хиггса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27363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3356992"/>
            <a:ext cx="2939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Рис. 2.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Пошуки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бозона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Хіггса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6021288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Детектори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ВАК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Детекторы БА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932040" y="5373216"/>
            <a:ext cx="278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маса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бозона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Хіггса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125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ГеВ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Дискретність квантової фізики.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Атомний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годинник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83568" y="908720"/>
            <a:ext cx="7704856" cy="526348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Arial" pitchFamily="34" charset="0"/>
                <a:cs typeface="Arial" pitchFamily="34" charset="0"/>
              </a:rPr>
              <a:t>1955 р. (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Луї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Ессен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 - перший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атомний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годинник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NBS-1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використанням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частинок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цезію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Первые атомные часы NBS-1, разработанные британцем Луи Эссеном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039943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секунда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проміжок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часу, за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атом цезію-133 (Cs-133)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впливом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мікрохвиль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робить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9 192 631 770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енергетичних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переходів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916832"/>
            <a:ext cx="770485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148478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594928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Рис. 4.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NBS -1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Дискретність квантової фізики.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Атомний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годинник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Рис. 3.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Детектори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ВАК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3" descr="Как работают атомные ч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5" y="724751"/>
            <a:ext cx="8568952" cy="50484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30857" y="6292876"/>
            <a:ext cx="440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дії атомного годинника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2D267F-A4A7-4B03-A128-1035901EB2A0}"/>
              </a:ext>
            </a:extLst>
          </p:cNvPr>
          <p:cNvSpPr txBox="1"/>
          <p:nvPr/>
        </p:nvSpPr>
        <p:spPr>
          <a:xfrm>
            <a:off x="61995" y="2347863"/>
            <a:ext cx="18707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Атоми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Цезію-133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проходять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магнітне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поле, де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сортуються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енергетичного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стану</a:t>
            </a:r>
            <a:endParaRPr lang="x-non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FF5DA0-C1F9-4992-9170-9CF8C2E2DB51}"/>
              </a:ext>
            </a:extLst>
          </p:cNvPr>
          <p:cNvSpPr txBox="1"/>
          <p:nvPr/>
        </p:nvSpPr>
        <p:spPr>
          <a:xfrm>
            <a:off x="2843808" y="2708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CF1060-F9E5-494B-B24F-83A074DC8E7C}"/>
              </a:ext>
            </a:extLst>
          </p:cNvPr>
          <p:cNvSpPr txBox="1"/>
          <p:nvPr/>
        </p:nvSpPr>
        <p:spPr>
          <a:xfrm>
            <a:off x="2761726" y="2323411"/>
            <a:ext cx="1684207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Атоми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певним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енергетичним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станом</a:t>
            </a:r>
          </a:p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відправляються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 камеру з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мікрохвильовим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полем</a:t>
            </a:r>
          </a:p>
          <a:p>
            <a:endParaRPr lang="x-non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F685D2-5D9F-4908-A164-B0F4FEDDA3CB}"/>
              </a:ext>
            </a:extLst>
          </p:cNvPr>
          <p:cNvSpPr txBox="1"/>
          <p:nvPr/>
        </p:nvSpPr>
        <p:spPr>
          <a:xfrm>
            <a:off x="4351018" y="4637927"/>
            <a:ext cx="2042492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впливом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мікрохвильового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поля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потрібної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частоти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атоми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переходять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інший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основного стану</a:t>
            </a:r>
          </a:p>
          <a:p>
            <a:endParaRPr lang="x-non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16647E-85A0-495D-8788-56C22D145F8D}"/>
              </a:ext>
            </a:extLst>
          </p:cNvPr>
          <p:cNvSpPr txBox="1"/>
          <p:nvPr/>
        </p:nvSpPr>
        <p:spPr>
          <a:xfrm>
            <a:off x="6638962" y="4666948"/>
            <a:ext cx="1865791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атомів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цезію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зміненому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енергетичному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стані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досягає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максимуму, то</a:t>
            </a:r>
          </a:p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мікрохвильове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поле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кварцового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генератора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підібрано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вірно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28CA92-4419-430F-A2D1-107509C64B3D}"/>
              </a:ext>
            </a:extLst>
          </p:cNvPr>
          <p:cNvSpPr txBox="1"/>
          <p:nvPr/>
        </p:nvSpPr>
        <p:spPr>
          <a:xfrm>
            <a:off x="6051058" y="765236"/>
            <a:ext cx="15207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атомів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фіксуються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детектором, не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досягає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максимуму, то</a:t>
            </a:r>
          </a:p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кварцовий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генератор</a:t>
            </a:r>
          </a:p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підлаштовує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частоту до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9 192 631 770 Гц</a:t>
            </a:r>
          </a:p>
          <a:p>
            <a:endParaRPr lang="x-non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B23A4F-C17B-4BC4-A7D3-F43C86A320F4}"/>
              </a:ext>
            </a:extLst>
          </p:cNvPr>
          <p:cNvSpPr txBox="1"/>
          <p:nvPr/>
        </p:nvSpPr>
        <p:spPr>
          <a:xfrm>
            <a:off x="4853916" y="2272072"/>
            <a:ext cx="1393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мікрохвильове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поле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≈9 192 631 770 Гц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584756-09B4-40D9-809E-1654B08D470C}"/>
              </a:ext>
            </a:extLst>
          </p:cNvPr>
          <p:cNvSpPr txBox="1"/>
          <p:nvPr/>
        </p:nvSpPr>
        <p:spPr>
          <a:xfrm>
            <a:off x="579293" y="4186971"/>
            <a:ext cx="1450504" cy="102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ACF95D-BF00-43C5-9147-2136870191AA}"/>
              </a:ext>
            </a:extLst>
          </p:cNvPr>
          <p:cNvSpPr txBox="1"/>
          <p:nvPr/>
        </p:nvSpPr>
        <p:spPr>
          <a:xfrm rot="16200000">
            <a:off x="1855514" y="2076135"/>
            <a:ext cx="1061829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магніт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2ED3BC-4226-41A4-ABB8-10A71CF6BFBB}"/>
              </a:ext>
            </a:extLst>
          </p:cNvPr>
          <p:cNvSpPr txBox="1"/>
          <p:nvPr/>
        </p:nvSpPr>
        <p:spPr>
          <a:xfrm rot="16200000">
            <a:off x="1873585" y="4394462"/>
            <a:ext cx="102568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магніт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CA99F6-7F64-4086-AF2D-1D5895F3F48F}"/>
              </a:ext>
            </a:extLst>
          </p:cNvPr>
          <p:cNvSpPr txBox="1"/>
          <p:nvPr/>
        </p:nvSpPr>
        <p:spPr>
          <a:xfrm>
            <a:off x="5019295" y="1850741"/>
            <a:ext cx="90362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кварцовий </a:t>
            </a:r>
            <a:br>
              <a:rPr lang="uk-U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Дискретність квантової фізики.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Атомний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годинник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/>
          <a:lstStyle/>
          <a:p>
            <a:pPr algn="ctr">
              <a:buNone/>
            </a:pPr>
            <a:r>
              <a:rPr lang="ru-RU" sz="1800" i="1" cap="all" dirty="0">
                <a:latin typeface="Arial" pitchFamily="34" charset="0"/>
                <a:cs typeface="Arial" pitchFamily="34" charset="0"/>
              </a:rPr>
              <a:t>ДЛЯ ЧОГО ПОТРІБНІ АТОМНІ ГОДИННИКИ (АГ)?</a:t>
            </a:r>
          </a:p>
          <a:p>
            <a:pPr lvl="0"/>
            <a:r>
              <a:rPr lang="ru-RU" sz="1800" dirty="0"/>
              <a:t>АГ </a:t>
            </a:r>
            <a:r>
              <a:rPr lang="ru-RU" sz="1800" dirty="0" err="1"/>
              <a:t>відповідають</a:t>
            </a:r>
            <a:r>
              <a:rPr lang="ru-RU" sz="1800" dirty="0"/>
              <a:t> за </a:t>
            </a:r>
            <a:r>
              <a:rPr lang="ru-RU" sz="1800" dirty="0" err="1"/>
              <a:t>точність</a:t>
            </a:r>
            <a:r>
              <a:rPr lang="ru-RU" sz="1800" dirty="0"/>
              <a:t> часу, </a:t>
            </a:r>
            <a:r>
              <a:rPr lang="ru-RU" sz="1800" dirty="0" err="1"/>
              <a:t>одержуваного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базових</a:t>
            </a:r>
            <a:r>
              <a:rPr lang="ru-RU" sz="1800" dirty="0"/>
              <a:t> </a:t>
            </a:r>
            <a:r>
              <a:rPr lang="ru-RU" sz="1800" dirty="0" err="1"/>
              <a:t>станцій</a:t>
            </a:r>
            <a:r>
              <a:rPr lang="ru-RU" sz="1800" dirty="0"/>
              <a:t> </a:t>
            </a:r>
            <a:r>
              <a:rPr lang="ru-RU" sz="1800" dirty="0" err="1"/>
              <a:t>мобільного</a:t>
            </a:r>
            <a:r>
              <a:rPr lang="ru-RU" sz="1800" dirty="0"/>
              <a:t> </a:t>
            </a:r>
            <a:r>
              <a:rPr lang="ru-RU" sz="1800" dirty="0" err="1"/>
              <a:t>зв'язку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сервісів</a:t>
            </a:r>
            <a:r>
              <a:rPr lang="ru-RU" sz="1800" dirty="0"/>
              <a:t> для </a:t>
            </a:r>
            <a:r>
              <a:rPr lang="ru-RU" sz="1800" dirty="0" err="1"/>
              <a:t>годинникової</a:t>
            </a:r>
            <a:r>
              <a:rPr lang="ru-RU" sz="1800" dirty="0"/>
              <a:t> </a:t>
            </a:r>
            <a:r>
              <a:rPr lang="ru-RU" sz="1800" dirty="0" err="1"/>
              <a:t>синхронізації</a:t>
            </a:r>
            <a:r>
              <a:rPr lang="ru-RU" sz="1800" dirty="0"/>
              <a:t>;</a:t>
            </a:r>
          </a:p>
          <a:p>
            <a:pPr lvl="0"/>
            <a:r>
              <a:rPr lang="ru-RU" sz="1800" dirty="0" err="1"/>
              <a:t>завдяки</a:t>
            </a:r>
            <a:r>
              <a:rPr lang="ru-RU" sz="1800" dirty="0"/>
              <a:t> АГ </a:t>
            </a:r>
            <a:r>
              <a:rPr lang="ru-RU" sz="1800" dirty="0" err="1"/>
              <a:t>можлива</a:t>
            </a:r>
            <a:r>
              <a:rPr lang="ru-RU" sz="1800" dirty="0"/>
              <a:t> робота </a:t>
            </a:r>
            <a:r>
              <a:rPr lang="ru-RU" sz="1800" dirty="0" err="1"/>
              <a:t>навігаційної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GPS, яка </a:t>
            </a:r>
            <a:r>
              <a:rPr lang="ru-RU" sz="1800" dirty="0" err="1"/>
              <a:t>визначає</a:t>
            </a:r>
            <a:r>
              <a:rPr lang="ru-RU" sz="1800" dirty="0"/>
              <a:t> </a:t>
            </a:r>
            <a:r>
              <a:rPr lang="ru-RU" sz="1800" dirty="0" err="1"/>
              <a:t>відстань</a:t>
            </a:r>
            <a:r>
              <a:rPr lang="ru-RU" sz="1800" dirty="0"/>
              <a:t> за часом, </a:t>
            </a:r>
            <a:r>
              <a:rPr lang="ru-RU" sz="1800" dirty="0" err="1"/>
              <a:t>необхідним</a:t>
            </a:r>
            <a:r>
              <a:rPr lang="ru-RU" sz="1800" dirty="0"/>
              <a:t> для </a:t>
            </a:r>
            <a:r>
              <a:rPr lang="ru-RU" sz="1800" dirty="0" err="1"/>
              <a:t>прийому</a:t>
            </a:r>
            <a:r>
              <a:rPr lang="ru-RU" sz="1800" dirty="0"/>
              <a:t> сигналу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орбіти</a:t>
            </a:r>
            <a:r>
              <a:rPr lang="ru-RU" sz="1800" dirty="0"/>
              <a:t>;</a:t>
            </a:r>
          </a:p>
          <a:p>
            <a:pPr lvl="0"/>
            <a:r>
              <a:rPr lang="ru-RU" sz="1800" dirty="0"/>
              <a:t>З </a:t>
            </a:r>
            <a:r>
              <a:rPr lang="ru-RU" sz="1800" dirty="0" err="1"/>
              <a:t>допомогою</a:t>
            </a:r>
            <a:r>
              <a:rPr lang="ru-RU" sz="1800" dirty="0"/>
              <a:t> АГ </a:t>
            </a:r>
            <a:r>
              <a:rPr lang="ru-RU" sz="1800" dirty="0" err="1"/>
              <a:t>визначають</a:t>
            </a:r>
            <a:r>
              <a:rPr lang="ru-RU" sz="1800" dirty="0"/>
              <a:t> </a:t>
            </a:r>
            <a:r>
              <a:rPr lang="ru-RU" sz="1800" dirty="0" err="1"/>
              <a:t>місцезнаходження</a:t>
            </a:r>
            <a:r>
              <a:rPr lang="ru-RU" sz="1800" dirty="0"/>
              <a:t> </a:t>
            </a:r>
            <a:r>
              <a:rPr lang="ru-RU" sz="1800" dirty="0" err="1"/>
              <a:t>супутників</a:t>
            </a:r>
            <a:r>
              <a:rPr lang="ru-RU" sz="1800" dirty="0"/>
              <a:t>, ракет, </a:t>
            </a:r>
            <a:r>
              <a:rPr lang="ru-RU" sz="1800" dirty="0" err="1"/>
              <a:t>космічних</a:t>
            </a:r>
            <a:r>
              <a:rPr lang="ru-RU" sz="1800" dirty="0"/>
              <a:t> </a:t>
            </a:r>
            <a:r>
              <a:rPr lang="ru-RU" sz="1800" dirty="0" err="1"/>
              <a:t>кораблів</a:t>
            </a:r>
            <a:r>
              <a:rPr lang="ru-RU" sz="1800" dirty="0"/>
              <a:t>, </a:t>
            </a:r>
            <a:r>
              <a:rPr lang="ru-RU" sz="1800" dirty="0" err="1"/>
              <a:t>підводних</a:t>
            </a:r>
            <a:r>
              <a:rPr lang="ru-RU" sz="1800" dirty="0"/>
              <a:t> </a:t>
            </a:r>
            <a:r>
              <a:rPr lang="ru-RU" sz="1800" dirty="0" err="1"/>
              <a:t>човнів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літаків</a:t>
            </a:r>
            <a:r>
              <a:rPr lang="ru-RU" sz="1800" dirty="0"/>
              <a:t>.</a:t>
            </a:r>
          </a:p>
          <a:p>
            <a:pPr algn="just">
              <a:buNone/>
            </a:pP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https://upload.wikimedia.org/wikipedia/commons/thumb/e/e0/ChipScaleClock2_HR.jpg/800px-ChipScaleClock2_H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56992"/>
            <a:ext cx="2592287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5733256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uk-UA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dirty="0" err="1"/>
              <a:t>Атомний</a:t>
            </a:r>
            <a:r>
              <a:rPr lang="ru-RU" sz="1600" dirty="0"/>
              <a:t> </a:t>
            </a:r>
            <a:r>
              <a:rPr lang="ru-RU" sz="1600" dirty="0" err="1"/>
              <a:t>годинник</a:t>
            </a:r>
            <a:r>
              <a:rPr lang="ru-RU" sz="1600" dirty="0"/>
              <a:t> не </a:t>
            </a:r>
            <a:r>
              <a:rPr lang="ru-RU" sz="1600" dirty="0" err="1"/>
              <a:t>більше</a:t>
            </a:r>
            <a:r>
              <a:rPr lang="ru-RU" sz="1600" dirty="0"/>
              <a:t> чипа,</a:t>
            </a:r>
            <a:r>
              <a:rPr lang="en-US" sz="1600" dirty="0"/>
              <a:t> </a:t>
            </a:r>
            <a:r>
              <a:rPr lang="uk-UA" sz="1600" dirty="0"/>
              <a:t>що</a:t>
            </a:r>
            <a:r>
              <a:rPr lang="ru-RU" sz="1600" dirty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представлений </a:t>
            </a:r>
            <a:r>
              <a:rPr lang="en-US" sz="1600" dirty="0"/>
              <a:t>NIST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rmAutofit fontScale="90000"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Квантова фізика є ймовірнісною наукою. Кіт в коробці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363272" cy="5637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неможливо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упевненістю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передбачити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результат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експерименту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квантовою системою</a:t>
            </a:r>
          </a:p>
          <a:p>
            <a:pPr algn="just"/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https://hi-news.ru/wp-content/uploads/2015/07/x-2-1940x1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1700808"/>
            <a:ext cx="58326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err="1">
                <a:latin typeface="Arial" pitchFamily="34" charset="0"/>
                <a:cs typeface="Arial" pitchFamily="34" charset="0"/>
              </a:rPr>
              <a:t>ймовірність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знаходження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результату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визначається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хвильовою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функцією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700" i="1" dirty="0">
                <a:latin typeface="Arial" pitchFamily="34" charset="0"/>
                <a:cs typeface="Arial" pitchFamily="34" charset="0"/>
              </a:rPr>
              <a:t>ψ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безпосередньо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а квадратом модуля 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хвильової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700" b="1" i="1" dirty="0">
                <a:latin typeface="Arial" pitchFamily="34" charset="0"/>
                <a:cs typeface="Arial" pitchFamily="34" charset="0"/>
              </a:rPr>
              <a:t>правило Борна</a:t>
            </a:r>
            <a:endParaRPr lang="ro-MO" sz="17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s.hi-news.ru/wp-content/uploads/2020/06/2000px_Schrodingers_cat-750x3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2924944"/>
            <a:ext cx="3960440" cy="4437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Кіт в коробці</a:t>
            </a:r>
            <a:endParaRPr lang="ru-RU" sz="1600" b="1" dirty="0"/>
          </a:p>
          <a:p>
            <a:pPr algn="just"/>
            <a:r>
              <a:rPr lang="ru-RU" sz="1600" dirty="0" err="1"/>
              <a:t>поки</a:t>
            </a:r>
            <a:r>
              <a:rPr lang="ru-RU" sz="1600" dirty="0"/>
              <a:t> </a:t>
            </a:r>
            <a:r>
              <a:rPr lang="ru-RU" sz="1600" dirty="0" err="1"/>
              <a:t>кіт</a:t>
            </a:r>
            <a:r>
              <a:rPr lang="ru-RU" sz="1600" dirty="0"/>
              <a:t> </a:t>
            </a:r>
            <a:r>
              <a:rPr lang="ru-RU" sz="1600" dirty="0" err="1"/>
              <a:t>знаходиться</a:t>
            </a:r>
            <a:r>
              <a:rPr lang="ru-RU" sz="1600" dirty="0"/>
              <a:t> в </a:t>
            </a:r>
            <a:r>
              <a:rPr lang="ru-RU" sz="1600" dirty="0" err="1"/>
              <a:t>коробці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одночасно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живий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мертвий</a:t>
            </a:r>
            <a:endParaRPr lang="ru-RU" sz="1600" dirty="0"/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err="1">
                <a:latin typeface="Arial" pitchFamily="34" charset="0"/>
                <a:cs typeface="Arial" pitchFamily="34" charset="0"/>
              </a:rPr>
              <a:t>передбачення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квантового стрибка  при спостереженні за кубітом (штучний атом)</a:t>
            </a:r>
          </a:p>
          <a:p>
            <a:pPr algn="just"/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перевірити</a:t>
            </a:r>
            <a:r>
              <a:rPr lang="ru-RU" sz="1600" dirty="0"/>
              <a:t> кота, то обнулиться час </a:t>
            </a:r>
            <a:r>
              <a:rPr lang="ru-RU" sz="1600" dirty="0" err="1"/>
              <a:t>розпаду</a:t>
            </a:r>
            <a:r>
              <a:rPr lang="ru-RU" sz="1600" dirty="0"/>
              <a:t> атома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збережеться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кота; те ж </a:t>
            </a:r>
            <a:r>
              <a:rPr lang="ru-RU" sz="1600" dirty="0" err="1"/>
              <a:t>саме</a:t>
            </a:r>
            <a:r>
              <a:rPr lang="ru-RU" sz="1600" dirty="0"/>
              <a:t> буде, </a:t>
            </a:r>
            <a:r>
              <a:rPr lang="ru-RU" sz="1600" dirty="0" err="1"/>
              <a:t>якщо</a:t>
            </a:r>
            <a:r>
              <a:rPr lang="ru-RU" sz="1600" dirty="0"/>
              <a:t> просто </a:t>
            </a:r>
            <a:r>
              <a:rPr lang="ru-RU" sz="1600" dirty="0" err="1"/>
              <a:t>струснути</a:t>
            </a:r>
            <a:r>
              <a:rPr lang="ru-RU" sz="1600" dirty="0"/>
              <a:t> коробку</a:t>
            </a: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o-MO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339752" y="3789040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339752" y="4725144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rmAutofit fontScale="90000"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Квантова фізика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ймовірнісна наука. Квантові </a:t>
            </a:r>
            <a:r>
              <a:rPr lang="uk-UA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ютери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Содержимое 4" descr="https://s.hi-news.ru/wp-content/uploads/2019/03/ibm-750x42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908721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908721"/>
            <a:ext cx="39604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latin typeface="Arial" pitchFamily="34" charset="0"/>
                <a:cs typeface="Arial" pitchFamily="34" charset="0"/>
              </a:rPr>
              <a:t>Квантові властивості кубітів: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>
                <a:latin typeface="Arial" pitchFamily="34" charset="0"/>
                <a:cs typeface="Arial" pitchFamily="34" charset="0"/>
              </a:rPr>
              <a:t>Суперпозиція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>
                <a:latin typeface="Arial" pitchFamily="34" charset="0"/>
                <a:cs typeface="Arial" pitchFamily="34" charset="0"/>
              </a:rPr>
              <a:t>Заплутаність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>
                <a:latin typeface="Arial" pitchFamily="34" charset="0"/>
                <a:cs typeface="Arial" pitchFamily="34" charset="0"/>
              </a:rPr>
              <a:t>Інтерференція</a:t>
            </a:r>
          </a:p>
          <a:p>
            <a:pPr algn="ctr">
              <a:lnSpc>
                <a:spcPct val="150000"/>
              </a:lnSpc>
            </a:pPr>
            <a:endParaRPr lang="uk-UA" sz="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i="1" dirty="0">
                <a:latin typeface="Arial" pitchFamily="34" charset="0"/>
                <a:cs typeface="Arial" pitchFamily="34" charset="0"/>
              </a:rPr>
              <a:t>ПРОБЛЕМА - </a:t>
            </a:r>
            <a:r>
              <a:rPr lang="uk-UA" i="1" dirty="0" err="1">
                <a:latin typeface="Arial" pitchFamily="34" charset="0"/>
                <a:cs typeface="Arial" pitchFamily="34" charset="0"/>
              </a:rPr>
              <a:t>декогеренція</a:t>
            </a:r>
            <a:endParaRPr lang="uk-UA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o-MO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789041"/>
            <a:ext cx="396044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Рис. 9. С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чень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2019 р.</a:t>
            </a:r>
            <a:r>
              <a:rPr lang="ru-RU" sz="1600" b="1" dirty="0"/>
              <a:t> </a:t>
            </a:r>
            <a:r>
              <a:rPr lang="ru-RU" sz="1600" dirty="0"/>
              <a:t>IBM Q представила </a:t>
            </a:r>
            <a:r>
              <a:rPr lang="ru-RU" sz="1600" dirty="0" err="1"/>
              <a:t>System</a:t>
            </a:r>
            <a:r>
              <a:rPr lang="ru-RU" sz="1600" dirty="0"/>
              <a:t> </a:t>
            </a:r>
            <a:r>
              <a:rPr lang="ru-RU" sz="1600" dirty="0" err="1"/>
              <a:t>One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o-MO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s.hi-news.ru/wp-content/uploads/2019/12/komp_kvant_image_two-750x4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5445224"/>
            <a:ext cx="396044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Рис. 10. </a:t>
            </a:r>
            <a:r>
              <a:rPr lang="uk-UA" sz="1600" dirty="0"/>
              <a:t>Квантові комп'ютери компанії </a:t>
            </a:r>
            <a:r>
              <a:rPr lang="ro-MO" sz="1600" dirty="0"/>
              <a:t>D-Wave Systems</a:t>
            </a:r>
          </a:p>
          <a:p>
            <a:r>
              <a:rPr lang="ro-MO" sz="1600" dirty="0"/>
              <a:t/>
            </a:r>
            <a:br>
              <a:rPr lang="ro-MO" sz="1600" dirty="0"/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o-MO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uk-UA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Нелокальність</a:t>
            </a: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досліджень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algn="just"/>
            <a:r>
              <a:rPr lang="uk-UA" sz="1800" dirty="0">
                <a:latin typeface="Arial" pitchFamily="34" charset="0"/>
                <a:cs typeface="Arial" pitchFamily="34" charset="0"/>
              </a:rPr>
              <a:t>1935 р. -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Ейнштейн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Подольський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Розен представили роботу ЕПР (</a:t>
            </a:r>
            <a:r>
              <a:rPr lang="ru-RU" sz="1800" i="1" dirty="0" err="1"/>
              <a:t>квантова</a:t>
            </a:r>
            <a:r>
              <a:rPr lang="ru-RU" sz="1800" i="1" dirty="0"/>
              <a:t> </a:t>
            </a:r>
            <a:r>
              <a:rPr lang="ru-RU" sz="1800" i="1" dirty="0" err="1"/>
              <a:t>фізика</a:t>
            </a:r>
            <a:r>
              <a:rPr lang="ru-RU" sz="1800" i="1" dirty="0"/>
              <a:t> </a:t>
            </a:r>
            <a:r>
              <a:rPr lang="ru-RU" sz="1800" i="1" dirty="0" err="1"/>
              <a:t>визнала</a:t>
            </a:r>
            <a:r>
              <a:rPr lang="ru-RU" sz="1800" i="1" dirty="0"/>
              <a:t> </a:t>
            </a:r>
            <a:r>
              <a:rPr lang="ru-RU" sz="1800" i="1" dirty="0" err="1"/>
              <a:t>існування</a:t>
            </a:r>
            <a:r>
              <a:rPr lang="ru-RU" sz="1800" i="1" dirty="0"/>
              <a:t> систем, в </a:t>
            </a:r>
            <a:r>
              <a:rPr lang="ru-RU" sz="1800" i="1" dirty="0" err="1"/>
              <a:t>яких</a:t>
            </a:r>
            <a:r>
              <a:rPr lang="ru-RU" sz="1800" i="1" dirty="0"/>
              <a:t> </a:t>
            </a:r>
            <a:r>
              <a:rPr lang="ru-RU" sz="1800" i="1" dirty="0" err="1"/>
              <a:t>вимірювання</a:t>
            </a:r>
            <a:r>
              <a:rPr lang="ru-RU" sz="1800" i="1" dirty="0"/>
              <a:t>, </a:t>
            </a:r>
            <a:r>
              <a:rPr lang="ru-RU" sz="1800" i="1" dirty="0" err="1"/>
              <a:t>зроблені</a:t>
            </a:r>
            <a:r>
              <a:rPr lang="ru-RU" sz="1800" i="1" dirty="0"/>
              <a:t> </a:t>
            </a:r>
            <a:r>
              <a:rPr lang="ru-RU" sz="1800" i="1" dirty="0" err="1"/>
              <a:t>в</a:t>
            </a:r>
            <a:r>
              <a:rPr lang="ru-RU" sz="1800" i="1" dirty="0"/>
              <a:t> </a:t>
            </a:r>
            <a:r>
              <a:rPr lang="ru-RU" sz="1800" i="1" dirty="0" err="1"/>
              <a:t>віддалених</a:t>
            </a:r>
            <a:r>
              <a:rPr lang="ru-RU" sz="1800" i="1" dirty="0"/>
              <a:t> </a:t>
            </a:r>
            <a:r>
              <a:rPr lang="ru-RU" sz="1800" i="1" dirty="0" err="1"/>
              <a:t>місцях</a:t>
            </a:r>
            <a:r>
              <a:rPr lang="ru-RU" sz="1800" i="1" dirty="0"/>
              <a:t>, </a:t>
            </a:r>
            <a:r>
              <a:rPr lang="ru-RU" sz="1800" i="1" dirty="0" err="1"/>
              <a:t>можуть</a:t>
            </a:r>
            <a:r>
              <a:rPr lang="ru-RU" sz="1800" i="1" dirty="0"/>
              <a:t> </a:t>
            </a:r>
            <a:r>
              <a:rPr lang="ru-RU" sz="1800" i="1" dirty="0" err="1"/>
              <a:t>корелювати</a:t>
            </a:r>
            <a:r>
              <a:rPr lang="ru-RU" sz="1800" i="1" dirty="0"/>
              <a:t> так, </a:t>
            </a:r>
            <a:r>
              <a:rPr lang="ru-RU" sz="1800" i="1" dirty="0" err="1"/>
              <a:t>щоб</a:t>
            </a:r>
            <a:r>
              <a:rPr lang="ru-RU" sz="1800" i="1" dirty="0"/>
              <a:t> результат одного </a:t>
            </a:r>
            <a:r>
              <a:rPr lang="ru-RU" sz="1800" i="1" dirty="0" err="1"/>
              <a:t>вимірювання</a:t>
            </a:r>
            <a:r>
              <a:rPr lang="ru-RU" sz="1800" i="1" dirty="0"/>
              <a:t> </a:t>
            </a:r>
            <a:r>
              <a:rPr lang="ru-RU" sz="1800" i="1" dirty="0" err="1"/>
              <a:t>визначав</a:t>
            </a:r>
            <a:r>
              <a:rPr lang="ru-RU" sz="1800" i="1" dirty="0"/>
              <a:t> </a:t>
            </a:r>
            <a:r>
              <a:rPr lang="ru-RU" sz="1800" i="1" dirty="0" err="1"/>
              <a:t>інше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uk-UA" sz="1800" dirty="0">
                <a:latin typeface="Arial" pitchFamily="34" charset="0"/>
                <a:cs typeface="Arial" pitchFamily="34" charset="0"/>
              </a:rPr>
              <a:t>1970-1980-ті рр. – експериментально доведено, що </a:t>
            </a:r>
            <a:r>
              <a:rPr lang="ru-RU" sz="1800" dirty="0" err="1"/>
              <a:t>заплутані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не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потенційно</a:t>
            </a:r>
            <a:r>
              <a:rPr lang="ru-RU" sz="1800" dirty="0"/>
              <a:t> </a:t>
            </a:r>
            <a:r>
              <a:rPr lang="ru-RU" sz="1800" dirty="0" err="1"/>
              <a:t>пояснені</a:t>
            </a:r>
            <a:r>
              <a:rPr lang="ru-RU" sz="1800" dirty="0"/>
              <a:t> </a:t>
            </a:r>
            <a:r>
              <a:rPr lang="ru-RU" sz="1800" dirty="0" err="1"/>
              <a:t>ніякою</a:t>
            </a:r>
            <a:r>
              <a:rPr lang="ru-RU" sz="1800" dirty="0"/>
              <a:t> </a:t>
            </a:r>
            <a:r>
              <a:rPr lang="ru-RU" sz="1800" dirty="0" err="1"/>
              <a:t>теорією</a:t>
            </a:r>
            <a:r>
              <a:rPr lang="ru-RU" sz="1800" dirty="0"/>
              <a:t> </a:t>
            </a:r>
            <a:r>
              <a:rPr lang="ru-RU" sz="1800" dirty="0" err="1"/>
              <a:t>локальної</a:t>
            </a:r>
            <a:r>
              <a:rPr lang="ru-RU" sz="1800" dirty="0"/>
              <a:t> </a:t>
            </a:r>
            <a:r>
              <a:rPr lang="ru-RU" sz="1800" dirty="0" err="1"/>
              <a:t>прихованої</a:t>
            </a:r>
            <a:r>
              <a:rPr lang="ru-RU" sz="1800" dirty="0"/>
              <a:t> </a:t>
            </a:r>
            <a:r>
              <a:rPr lang="ru-RU" sz="1800" dirty="0" err="1"/>
              <a:t>змінної</a:t>
            </a:r>
            <a:endParaRPr lang="ru-RU" sz="1800" dirty="0"/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err="1"/>
              <a:t>квантова</a:t>
            </a:r>
            <a:r>
              <a:rPr lang="ru-RU" sz="1800" b="1" dirty="0"/>
              <a:t> </a:t>
            </a:r>
            <a:r>
              <a:rPr lang="ru-RU" sz="1800" b="1" dirty="0" err="1"/>
              <a:t>механіка</a:t>
            </a:r>
            <a:r>
              <a:rPr lang="ru-RU" sz="1800" b="1" dirty="0"/>
              <a:t> </a:t>
            </a:r>
            <a:r>
              <a:rPr lang="ru-RU" sz="1800" b="1" dirty="0" err="1"/>
              <a:t>нелокальна</a:t>
            </a:r>
            <a:r>
              <a:rPr lang="ru-RU" sz="1800" dirty="0"/>
              <a:t>: </a:t>
            </a:r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вимірювань</a:t>
            </a:r>
            <a:r>
              <a:rPr lang="ru-RU" sz="1800" dirty="0"/>
              <a:t>, </a:t>
            </a:r>
            <a:r>
              <a:rPr lang="ru-RU" sz="1800" dirty="0" err="1"/>
              <a:t>виконаних</a:t>
            </a:r>
            <a:r>
              <a:rPr lang="ru-RU" sz="1800" dirty="0"/>
              <a:t> в </a:t>
            </a:r>
            <a:r>
              <a:rPr lang="ru-RU" sz="1800" dirty="0" err="1"/>
              <a:t>певному</a:t>
            </a:r>
            <a:r>
              <a:rPr lang="ru-RU" sz="1800" dirty="0"/>
              <a:t> </a:t>
            </a:r>
            <a:r>
              <a:rPr lang="ru-RU" sz="1800" dirty="0" err="1"/>
              <a:t>місці</a:t>
            </a:r>
            <a:r>
              <a:rPr lang="ru-RU" sz="1800" dirty="0"/>
              <a:t>,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залежати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властивостей</a:t>
            </a:r>
            <a:r>
              <a:rPr lang="ru-RU" sz="1800" dirty="0"/>
              <a:t> </a:t>
            </a:r>
            <a:r>
              <a:rPr lang="ru-RU" sz="1800" dirty="0" err="1"/>
              <a:t>віддаленого</a:t>
            </a:r>
            <a:r>
              <a:rPr lang="ru-RU" sz="1800" dirty="0"/>
              <a:t> </a:t>
            </a:r>
            <a:r>
              <a:rPr lang="ru-RU" sz="1800" dirty="0" err="1"/>
              <a:t>об'єкта</a:t>
            </a:r>
            <a:r>
              <a:rPr lang="ru-RU" sz="1800" dirty="0"/>
              <a:t> так,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не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пояснити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використанням</a:t>
            </a:r>
            <a:r>
              <a:rPr lang="ru-RU" sz="1800" dirty="0"/>
              <a:t> </a:t>
            </a:r>
            <a:r>
              <a:rPr lang="ru-RU" sz="1800" dirty="0" err="1"/>
              <a:t>сигналів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рухаються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швидкістю</a:t>
            </a:r>
            <a:r>
              <a:rPr lang="ru-RU" sz="1800" dirty="0"/>
              <a:t> </a:t>
            </a:r>
            <a:r>
              <a:rPr lang="ru-RU" sz="1800" dirty="0" err="1"/>
              <a:t>світла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96420-8997-4AA8-8956-79CCC93C0FA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23928" y="3068960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1492</TotalTime>
  <Words>572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ТЕОРЕТИЧНІ ТА ПРИКЛАДНІ АСПЕКТИ  КВАНТОВОЇ МЕХАНІКИ   Ч. 2. Ключові поняття квантової механіки</vt:lpstr>
      <vt:lpstr>1. Хвилі та частинки складають основу всього</vt:lpstr>
      <vt:lpstr>2. Дискретність квантової фізики. Атомний годинник </vt:lpstr>
      <vt:lpstr>2. Дискретність квантової фізики. Атомний годинник </vt:lpstr>
      <vt:lpstr>2. Дискретність квантової фізики. Атомний годинник </vt:lpstr>
      <vt:lpstr>3. Квантова фізика є ймовірнісною наукою. Кіт в коробці</vt:lpstr>
      <vt:lpstr>3. Квантова фізика-ймовірнісна наука. Квантові комп’ютери</vt:lpstr>
      <vt:lpstr>4. Нелокальність досліджень</vt:lpstr>
      <vt:lpstr>5. Квантова фізика не працює з великими частинками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та прикладні основи квантової механіки. Ч. 1. «Народження» квантової механіки</dc:title>
  <dc:creator>Loboda2</dc:creator>
  <cp:lastModifiedBy>Олена</cp:lastModifiedBy>
  <cp:revision>168</cp:revision>
  <dcterms:created xsi:type="dcterms:W3CDTF">2019-10-23T06:39:21Z</dcterms:created>
  <dcterms:modified xsi:type="dcterms:W3CDTF">2020-10-27T13:49:31Z</dcterms:modified>
</cp:coreProperties>
</file>